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5" r:id="rId2"/>
    <p:sldId id="276" r:id="rId3"/>
    <p:sldId id="268" r:id="rId4"/>
    <p:sldId id="278" r:id="rId5"/>
    <p:sldId id="274" r:id="rId6"/>
    <p:sldId id="277" r:id="rId7"/>
    <p:sldId id="273" r:id="rId8"/>
    <p:sldId id="270" r:id="rId9"/>
    <p:sldId id="269" r:id="rId10"/>
    <p:sldId id="271" r:id="rId11"/>
    <p:sldId id="272" r:id="rId12"/>
    <p:sldId id="256" r:id="rId13"/>
    <p:sldId id="257" r:id="rId14"/>
    <p:sldId id="258" r:id="rId15"/>
    <p:sldId id="259" r:id="rId16"/>
    <p:sldId id="265" r:id="rId17"/>
    <p:sldId id="260" r:id="rId18"/>
    <p:sldId id="261" r:id="rId19"/>
    <p:sldId id="262" r:id="rId20"/>
    <p:sldId id="263" r:id="rId21"/>
    <p:sldId id="266" r:id="rId22"/>
    <p:sldId id="264" r:id="rId23"/>
    <p:sldId id="267"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ke Streett" initials="JS" lastIdx="3" clrIdx="0">
    <p:extLst>
      <p:ext uri="{19B8F6BF-5375-455C-9EA6-DF929625EA0E}">
        <p15:presenceInfo xmlns:p15="http://schemas.microsoft.com/office/powerpoint/2012/main" userId="018f309e02589d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87" autoAdjust="0"/>
    <p:restoredTop sz="94660"/>
  </p:normalViewPr>
  <p:slideViewPr>
    <p:cSldViewPr>
      <p:cViewPr varScale="1">
        <p:scale>
          <a:sx n="108" d="100"/>
          <a:sy n="108" d="100"/>
        </p:scale>
        <p:origin x="1734" y="10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6-04-05T21:57:09.417" idx="3">
    <p:pos x="3070" y="2393"/>
    <p:text>Should this read Providing An Automated Mapping Solution? New sounds like their is an old and I am not sure their is an old.</p:text>
    <p:extLst>
      <p:ext uri="{C676402C-5697-4E1C-873F-D02D1690AC5C}">
        <p15:threadingInfo xmlns:p15="http://schemas.microsoft.com/office/powerpoint/2012/main" timeZoneBias="3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6-04-05T21:35:18.014" idx="1">
    <p:pos x="2516" y="1577"/>
    <p:text>The phone is a "non cost". It is assumed that the user already has a phone. With our buisness goal being to provide an easy to impliment solution, the cost of the phone should not be included because part of the ease is that you already have half of what you need to start.</p:text>
    <p:extLst>
      <p:ext uri="{C676402C-5697-4E1C-873F-D02D1690AC5C}">
        <p15:threadingInfo xmlns:p15="http://schemas.microsoft.com/office/powerpoint/2012/main" timeZoneBias="3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6-04-05T21:41:17.022" idx="2">
    <p:pos x="5476" y="1277"/>
    <p:text>Delete this slide? Repeate of slide 12.</p:text>
    <p:extLst>
      <p:ext uri="{C676402C-5697-4E1C-873F-D02D1690AC5C}">
        <p15:threadingInfo xmlns:p15="http://schemas.microsoft.com/office/powerpoint/2012/main" timeZoneBias="360"/>
      </p:ext>
    </p:extLst>
  </p:cm>
</p:cmLst>
</file>

<file path=ppt/media/image1.png>
</file>

<file path=ppt/media/image10.png>
</file>

<file path=ppt/media/image11.png>
</file>

<file path=ppt/media/image12.png>
</file>

<file path=ppt/media/image13.jpeg>
</file>

<file path=ppt/media/image14.png>
</file>

<file path=ppt/media/image15.png>
</file>

<file path=ppt/media/image2.jpg>
</file>

<file path=ppt/media/image3.PN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12554DF-5075-419E-90D3-CE9F4346780C}" type="datetimeFigureOut">
              <a:rPr lang="en-US" smtClean="0"/>
              <a:t>4/5/2016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115690-D198-4138-8DED-ECEB68A7A6E2}" type="slidenum">
              <a:rPr lang="en-US" smtClean="0"/>
              <a:t>‹#›</a:t>
            </a:fld>
            <a:endParaRPr lang="en-US"/>
          </a:p>
        </p:txBody>
      </p:sp>
    </p:spTree>
    <p:extLst>
      <p:ext uri="{BB962C8B-B14F-4D97-AF65-F5344CB8AC3E}">
        <p14:creationId xmlns:p14="http://schemas.microsoft.com/office/powerpoint/2010/main" val="4171387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12554DF-5075-419E-90D3-CE9F4346780C}" type="datetimeFigureOut">
              <a:rPr lang="en-US" smtClean="0"/>
              <a:t>4/5/2016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115690-D198-4138-8DED-ECEB68A7A6E2}" type="slidenum">
              <a:rPr lang="en-US" smtClean="0"/>
              <a:t>‹#›</a:t>
            </a:fld>
            <a:endParaRPr lang="en-US"/>
          </a:p>
        </p:txBody>
      </p:sp>
    </p:spTree>
    <p:extLst>
      <p:ext uri="{BB962C8B-B14F-4D97-AF65-F5344CB8AC3E}">
        <p14:creationId xmlns:p14="http://schemas.microsoft.com/office/powerpoint/2010/main" val="1926476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12554DF-5075-419E-90D3-CE9F4346780C}" type="datetimeFigureOut">
              <a:rPr lang="en-US" smtClean="0"/>
              <a:t>4/5/2016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115690-D198-4138-8DED-ECEB68A7A6E2}" type="slidenum">
              <a:rPr lang="en-US" smtClean="0"/>
              <a:t>‹#›</a:t>
            </a:fld>
            <a:endParaRPr lang="en-US"/>
          </a:p>
        </p:txBody>
      </p:sp>
    </p:spTree>
    <p:extLst>
      <p:ext uri="{BB962C8B-B14F-4D97-AF65-F5344CB8AC3E}">
        <p14:creationId xmlns:p14="http://schemas.microsoft.com/office/powerpoint/2010/main" val="2264786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12554DF-5075-419E-90D3-CE9F4346780C}" type="datetimeFigureOut">
              <a:rPr lang="en-US" smtClean="0"/>
              <a:t>4/5/2016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115690-D198-4138-8DED-ECEB68A7A6E2}" type="slidenum">
              <a:rPr lang="en-US" smtClean="0"/>
              <a:t>‹#›</a:t>
            </a:fld>
            <a:endParaRPr lang="en-US"/>
          </a:p>
        </p:txBody>
      </p:sp>
    </p:spTree>
    <p:extLst>
      <p:ext uri="{BB962C8B-B14F-4D97-AF65-F5344CB8AC3E}">
        <p14:creationId xmlns:p14="http://schemas.microsoft.com/office/powerpoint/2010/main" val="2067500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2554DF-5075-419E-90D3-CE9F4346780C}" type="datetimeFigureOut">
              <a:rPr lang="en-US" smtClean="0"/>
              <a:t>4/5/2016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115690-D198-4138-8DED-ECEB68A7A6E2}" type="slidenum">
              <a:rPr lang="en-US" smtClean="0"/>
              <a:t>‹#›</a:t>
            </a:fld>
            <a:endParaRPr lang="en-US"/>
          </a:p>
        </p:txBody>
      </p:sp>
    </p:spTree>
    <p:extLst>
      <p:ext uri="{BB962C8B-B14F-4D97-AF65-F5344CB8AC3E}">
        <p14:creationId xmlns:p14="http://schemas.microsoft.com/office/powerpoint/2010/main" val="534622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12554DF-5075-419E-90D3-CE9F4346780C}" type="datetimeFigureOut">
              <a:rPr lang="en-US" smtClean="0"/>
              <a:t>4/5/2016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115690-D198-4138-8DED-ECEB68A7A6E2}" type="slidenum">
              <a:rPr lang="en-US" smtClean="0"/>
              <a:t>‹#›</a:t>
            </a:fld>
            <a:endParaRPr lang="en-US"/>
          </a:p>
        </p:txBody>
      </p:sp>
    </p:spTree>
    <p:extLst>
      <p:ext uri="{BB962C8B-B14F-4D97-AF65-F5344CB8AC3E}">
        <p14:creationId xmlns:p14="http://schemas.microsoft.com/office/powerpoint/2010/main" val="1183611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12554DF-5075-419E-90D3-CE9F4346780C}" type="datetimeFigureOut">
              <a:rPr lang="en-US" smtClean="0"/>
              <a:t>4/5/2016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115690-D198-4138-8DED-ECEB68A7A6E2}" type="slidenum">
              <a:rPr lang="en-US" smtClean="0"/>
              <a:t>‹#›</a:t>
            </a:fld>
            <a:endParaRPr lang="en-US"/>
          </a:p>
        </p:txBody>
      </p:sp>
    </p:spTree>
    <p:extLst>
      <p:ext uri="{BB962C8B-B14F-4D97-AF65-F5344CB8AC3E}">
        <p14:creationId xmlns:p14="http://schemas.microsoft.com/office/powerpoint/2010/main" val="3012770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12554DF-5075-419E-90D3-CE9F4346780C}" type="datetimeFigureOut">
              <a:rPr lang="en-US" smtClean="0"/>
              <a:t>4/5/2016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115690-D198-4138-8DED-ECEB68A7A6E2}" type="slidenum">
              <a:rPr lang="en-US" smtClean="0"/>
              <a:t>‹#›</a:t>
            </a:fld>
            <a:endParaRPr lang="en-US"/>
          </a:p>
        </p:txBody>
      </p:sp>
    </p:spTree>
    <p:extLst>
      <p:ext uri="{BB962C8B-B14F-4D97-AF65-F5344CB8AC3E}">
        <p14:creationId xmlns:p14="http://schemas.microsoft.com/office/powerpoint/2010/main" val="4293622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2554DF-5075-419E-90D3-CE9F4346780C}" type="datetimeFigureOut">
              <a:rPr lang="en-US" smtClean="0"/>
              <a:t>4/5/2016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8115690-D198-4138-8DED-ECEB68A7A6E2}" type="slidenum">
              <a:rPr lang="en-US" smtClean="0"/>
              <a:t>‹#›</a:t>
            </a:fld>
            <a:endParaRPr lang="en-US"/>
          </a:p>
        </p:txBody>
      </p:sp>
    </p:spTree>
    <p:extLst>
      <p:ext uri="{BB962C8B-B14F-4D97-AF65-F5344CB8AC3E}">
        <p14:creationId xmlns:p14="http://schemas.microsoft.com/office/powerpoint/2010/main" val="1156451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2554DF-5075-419E-90D3-CE9F4346780C}" type="datetimeFigureOut">
              <a:rPr lang="en-US" smtClean="0"/>
              <a:t>4/5/2016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115690-D198-4138-8DED-ECEB68A7A6E2}" type="slidenum">
              <a:rPr lang="en-US" smtClean="0"/>
              <a:t>‹#›</a:t>
            </a:fld>
            <a:endParaRPr lang="en-US"/>
          </a:p>
        </p:txBody>
      </p:sp>
    </p:spTree>
    <p:extLst>
      <p:ext uri="{BB962C8B-B14F-4D97-AF65-F5344CB8AC3E}">
        <p14:creationId xmlns:p14="http://schemas.microsoft.com/office/powerpoint/2010/main" val="1044989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2554DF-5075-419E-90D3-CE9F4346780C}" type="datetimeFigureOut">
              <a:rPr lang="en-US" smtClean="0"/>
              <a:t>4/5/2016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115690-D198-4138-8DED-ECEB68A7A6E2}" type="slidenum">
              <a:rPr lang="en-US" smtClean="0"/>
              <a:t>‹#›</a:t>
            </a:fld>
            <a:endParaRPr lang="en-US"/>
          </a:p>
        </p:txBody>
      </p:sp>
    </p:spTree>
    <p:extLst>
      <p:ext uri="{BB962C8B-B14F-4D97-AF65-F5344CB8AC3E}">
        <p14:creationId xmlns:p14="http://schemas.microsoft.com/office/powerpoint/2010/main" val="3248267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2554DF-5075-419E-90D3-CE9F4346780C}" type="datetimeFigureOut">
              <a:rPr lang="en-US" smtClean="0"/>
              <a:t>4/5/2016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115690-D198-4138-8DED-ECEB68A7A6E2}" type="slidenum">
              <a:rPr lang="en-US" smtClean="0"/>
              <a:t>‹#›</a:t>
            </a:fld>
            <a:endParaRPr lang="en-US"/>
          </a:p>
        </p:txBody>
      </p:sp>
    </p:spTree>
    <p:extLst>
      <p:ext uri="{BB962C8B-B14F-4D97-AF65-F5344CB8AC3E}">
        <p14:creationId xmlns:p14="http://schemas.microsoft.com/office/powerpoint/2010/main" val="17699156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sz="4000" dirty="0"/>
              <a:t>Automated Cartography Solutions (ACS)</a:t>
            </a:r>
          </a:p>
        </p:txBody>
      </p:sp>
      <p:sp>
        <p:nvSpPr>
          <p:cNvPr id="5" name="Subtitle 4"/>
          <p:cNvSpPr>
            <a:spLocks noGrp="1"/>
          </p:cNvSpPr>
          <p:nvPr>
            <p:ph type="subTitle" idx="1"/>
          </p:nvPr>
        </p:nvSpPr>
        <p:spPr/>
        <p:txBody>
          <a:bodyPr/>
          <a:lstStyle/>
          <a:p>
            <a:r>
              <a:rPr lang="en-US" dirty="0"/>
              <a:t>Providing A New Automated Mapping Solution</a:t>
            </a:r>
          </a:p>
        </p:txBody>
      </p:sp>
    </p:spTree>
    <p:extLst>
      <p:ext uri="{BB962C8B-B14F-4D97-AF65-F5344CB8AC3E}">
        <p14:creationId xmlns:p14="http://schemas.microsoft.com/office/powerpoint/2010/main" val="1733299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2610" y="653809"/>
            <a:ext cx="8229600" cy="1143000"/>
          </a:xfrm>
        </p:spPr>
        <p:txBody>
          <a:bodyPr>
            <a:normAutofit/>
          </a:bodyPr>
          <a:lstStyle/>
          <a:p>
            <a:r>
              <a:rPr lang="en-US" dirty="0"/>
              <a:t>ACS App</a:t>
            </a:r>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572" y="2135246"/>
            <a:ext cx="1940588" cy="3730318"/>
          </a:xfr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1373" y="2135246"/>
            <a:ext cx="1961160" cy="3730318"/>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55746" y="2139836"/>
            <a:ext cx="1975661" cy="3725728"/>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1145" y="2135246"/>
            <a:ext cx="1944255" cy="3732154"/>
          </a:xfrm>
          <a:prstGeom prst="rect">
            <a:avLst/>
          </a:prstGeom>
        </p:spPr>
      </p:pic>
    </p:spTree>
    <p:extLst>
      <p:ext uri="{BB962C8B-B14F-4D97-AF65-F5344CB8AC3E}">
        <p14:creationId xmlns:p14="http://schemas.microsoft.com/office/powerpoint/2010/main" val="3494013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143000"/>
          </a:xfrm>
        </p:spPr>
        <p:txBody>
          <a:bodyPr>
            <a:normAutofit/>
          </a:bodyPr>
          <a:lstStyle/>
          <a:p>
            <a:r>
              <a:rPr lang="en-US" dirty="0"/>
              <a:t>App Overview</a:t>
            </a:r>
          </a:p>
        </p:txBody>
      </p:sp>
      <p:sp>
        <p:nvSpPr>
          <p:cNvPr id="3" name="Content Placeholder 2"/>
          <p:cNvSpPr>
            <a:spLocks noGrp="1"/>
          </p:cNvSpPr>
          <p:nvPr>
            <p:ph idx="1"/>
          </p:nvPr>
        </p:nvSpPr>
        <p:spPr>
          <a:xfrm>
            <a:off x="1561730" y="1828800"/>
            <a:ext cx="7162800" cy="4648200"/>
          </a:xfrm>
        </p:spPr>
        <p:txBody>
          <a:bodyPr>
            <a:normAutofit fontScale="92500" lnSpcReduction="10000"/>
          </a:bodyPr>
          <a:lstStyle/>
          <a:p>
            <a:r>
              <a:rPr lang="en-US" dirty="0"/>
              <a:t>This app is a cross platform app which is built using the following library's:</a:t>
            </a:r>
          </a:p>
          <a:p>
            <a:pPr lvl="1"/>
            <a:r>
              <a:rPr lang="en-US" dirty="0"/>
              <a:t>AngularJS (1.4)</a:t>
            </a:r>
          </a:p>
          <a:p>
            <a:pPr lvl="1"/>
            <a:r>
              <a:rPr lang="en-US" dirty="0"/>
              <a:t> Apache Cordova (3.5.1) </a:t>
            </a:r>
          </a:p>
          <a:p>
            <a:pPr lvl="1"/>
            <a:r>
              <a:rPr lang="en-US" dirty="0"/>
              <a:t>Ionic(1.2.4)</a:t>
            </a:r>
          </a:p>
          <a:p>
            <a:pPr lvl="1"/>
            <a:r>
              <a:rPr lang="en-US" dirty="0"/>
              <a:t>jQuery</a:t>
            </a:r>
          </a:p>
          <a:p>
            <a:r>
              <a:rPr lang="en-US" dirty="0"/>
              <a:t>It creates and uploads a flight path to the Drone.</a:t>
            </a:r>
          </a:p>
          <a:p>
            <a:r>
              <a:rPr lang="en-US" dirty="0"/>
              <a:t>It also takes and upload photos to the server.</a:t>
            </a:r>
          </a:p>
          <a:p>
            <a:pPr marL="0" indent="0">
              <a:buNone/>
            </a:pPr>
            <a:endParaRPr lang="en-US" dirty="0"/>
          </a:p>
          <a:p>
            <a:endParaRPr lang="en-US" dirty="0"/>
          </a:p>
        </p:txBody>
      </p:sp>
    </p:spTree>
    <p:extLst>
      <p:ext uri="{BB962C8B-B14F-4D97-AF65-F5344CB8AC3E}">
        <p14:creationId xmlns:p14="http://schemas.microsoft.com/office/powerpoint/2010/main" val="7051783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990600"/>
            <a:ext cx="7772400" cy="1470025"/>
          </a:xfrm>
        </p:spPr>
        <p:txBody>
          <a:bodyPr/>
          <a:lstStyle/>
          <a:p>
            <a:r>
              <a:rPr lang="en-US" dirty="0"/>
              <a:t>Server Infrastructure Overview </a:t>
            </a:r>
          </a:p>
        </p:txBody>
      </p:sp>
      <p:pic>
        <p:nvPicPr>
          <p:cNvPr id="1028" name="Picture 4" descr="C:\Users\waffles\Desktop\Databas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2057400"/>
            <a:ext cx="7010400" cy="42022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89764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2975" y="990600"/>
            <a:ext cx="8229600" cy="1143000"/>
          </a:xfrm>
        </p:spPr>
        <p:txBody>
          <a:bodyPr/>
          <a:lstStyle/>
          <a:p>
            <a:r>
              <a:rPr lang="en-US" dirty="0"/>
              <a:t>Primary Database Server</a:t>
            </a:r>
          </a:p>
        </p:txBody>
      </p:sp>
      <p:sp>
        <p:nvSpPr>
          <p:cNvPr id="3" name="Content Placeholder 2"/>
          <p:cNvSpPr>
            <a:spLocks noGrp="1"/>
          </p:cNvSpPr>
          <p:nvPr>
            <p:ph idx="1"/>
          </p:nvPr>
        </p:nvSpPr>
        <p:spPr>
          <a:xfrm>
            <a:off x="76200" y="1905000"/>
            <a:ext cx="8229600" cy="4525963"/>
          </a:xfrm>
        </p:spPr>
        <p:txBody>
          <a:bodyPr/>
          <a:lstStyle/>
          <a:p>
            <a:r>
              <a:rPr lang="en-US" dirty="0"/>
              <a:t>Running </a:t>
            </a:r>
            <a:r>
              <a:rPr lang="en-US" dirty="0" err="1"/>
              <a:t>Xubuntu</a:t>
            </a:r>
            <a:r>
              <a:rPr lang="en-US" dirty="0"/>
              <a:t> 15.10</a:t>
            </a:r>
          </a:p>
          <a:p>
            <a:r>
              <a:rPr lang="en-US" dirty="0"/>
              <a:t>Uses MySQL to hold the images</a:t>
            </a:r>
          </a:p>
          <a:p>
            <a:r>
              <a:rPr lang="en-US" dirty="0"/>
              <a:t>Uses several bash scripts </a:t>
            </a:r>
          </a:p>
          <a:p>
            <a:pPr marL="0" indent="0">
              <a:buNone/>
            </a:pPr>
            <a:r>
              <a:rPr lang="en-US" dirty="0"/>
              <a:t>	to process the images</a:t>
            </a:r>
          </a:p>
          <a:p>
            <a:pPr marL="0" indent="0">
              <a:buNone/>
            </a:pPr>
            <a:endParaRPr lang="en-US" dirty="0"/>
          </a:p>
          <a:p>
            <a:endParaRPr lang="en-US" dirty="0"/>
          </a:p>
          <a:p>
            <a:endParaRPr lang="en-US" dirty="0"/>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638800" y="3429000"/>
            <a:ext cx="3211551" cy="23940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6284728" y="5857475"/>
            <a:ext cx="1919693" cy="369332"/>
          </a:xfrm>
          <a:prstGeom prst="rect">
            <a:avLst/>
          </a:prstGeom>
        </p:spPr>
        <p:txBody>
          <a:bodyPr wrap="none">
            <a:spAutoFit/>
          </a:bodyPr>
          <a:lstStyle/>
          <a:p>
            <a:r>
              <a:rPr lang="en-US" dirty="0"/>
              <a:t>HP </a:t>
            </a:r>
            <a:r>
              <a:rPr lang="en-US" dirty="0" err="1"/>
              <a:t>ProLiant</a:t>
            </a:r>
            <a:r>
              <a:rPr lang="en-US" dirty="0"/>
              <a:t> DL320</a:t>
            </a:r>
          </a:p>
        </p:txBody>
      </p:sp>
    </p:spTree>
    <p:extLst>
      <p:ext uri="{BB962C8B-B14F-4D97-AF65-F5344CB8AC3E}">
        <p14:creationId xmlns:p14="http://schemas.microsoft.com/office/powerpoint/2010/main" val="1211269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3450" y="914400"/>
            <a:ext cx="8229600" cy="1143000"/>
          </a:xfrm>
        </p:spPr>
        <p:txBody>
          <a:bodyPr/>
          <a:lstStyle/>
          <a:p>
            <a:r>
              <a:rPr lang="en-US" dirty="0"/>
              <a:t>Server Side Code</a:t>
            </a:r>
          </a:p>
        </p:txBody>
      </p:sp>
      <p:sp>
        <p:nvSpPr>
          <p:cNvPr id="3" name="Content Placeholder 2"/>
          <p:cNvSpPr>
            <a:spLocks noGrp="1"/>
          </p:cNvSpPr>
          <p:nvPr>
            <p:ph idx="1"/>
          </p:nvPr>
        </p:nvSpPr>
        <p:spPr>
          <a:xfrm>
            <a:off x="1371600" y="2057400"/>
            <a:ext cx="8229600" cy="4525963"/>
          </a:xfrm>
        </p:spPr>
        <p:txBody>
          <a:bodyPr/>
          <a:lstStyle/>
          <a:p>
            <a:r>
              <a:rPr lang="en-US" dirty="0"/>
              <a:t>Formats images to a uniform size</a:t>
            </a:r>
          </a:p>
          <a:p>
            <a:r>
              <a:rPr lang="en-US" dirty="0"/>
              <a:t>Scrapes image metadata </a:t>
            </a:r>
          </a:p>
          <a:p>
            <a:r>
              <a:rPr lang="en-US" dirty="0"/>
              <a:t>Enforces image naming conventions </a:t>
            </a:r>
          </a:p>
          <a:p>
            <a:r>
              <a:rPr lang="en-US" dirty="0"/>
              <a:t>Creates a master content list</a:t>
            </a:r>
          </a:p>
          <a:p>
            <a:r>
              <a:rPr lang="en-US" dirty="0"/>
              <a:t>Passes images to Autodesk 123D Catch</a:t>
            </a:r>
          </a:p>
        </p:txBody>
      </p:sp>
    </p:spTree>
    <p:extLst>
      <p:ext uri="{BB962C8B-B14F-4D97-AF65-F5344CB8AC3E}">
        <p14:creationId xmlns:p14="http://schemas.microsoft.com/office/powerpoint/2010/main" val="2650199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1143000"/>
          </a:xfrm>
        </p:spPr>
        <p:txBody>
          <a:bodyPr/>
          <a:lstStyle/>
          <a:p>
            <a:r>
              <a:rPr lang="en-US" dirty="0"/>
              <a:t>Autodesk 123D Catch</a:t>
            </a:r>
          </a:p>
        </p:txBody>
      </p:sp>
      <p:sp>
        <p:nvSpPr>
          <p:cNvPr id="3" name="Content Placeholder 2"/>
          <p:cNvSpPr>
            <a:spLocks noGrp="1"/>
          </p:cNvSpPr>
          <p:nvPr>
            <p:ph idx="1"/>
          </p:nvPr>
        </p:nvSpPr>
        <p:spPr>
          <a:xfrm>
            <a:off x="1295400" y="2209800"/>
            <a:ext cx="8229600" cy="4525963"/>
          </a:xfrm>
        </p:spPr>
        <p:txBody>
          <a:bodyPr/>
          <a:lstStyle/>
          <a:p>
            <a:r>
              <a:rPr lang="en-US" dirty="0"/>
              <a:t>Creates 3D objects using a large set of images</a:t>
            </a:r>
          </a:p>
          <a:p>
            <a:r>
              <a:rPr lang="en-US" dirty="0"/>
              <a:t>Originally we created a system using </a:t>
            </a:r>
            <a:r>
              <a:rPr lang="en-US" dirty="0" err="1"/>
              <a:t>ImageMagick</a:t>
            </a:r>
            <a:r>
              <a:rPr lang="en-US" dirty="0"/>
              <a:t> and </a:t>
            </a:r>
            <a:r>
              <a:rPr lang="en-US" dirty="0" err="1"/>
              <a:t>Javascript</a:t>
            </a:r>
            <a:endParaRPr lang="en-US" dirty="0"/>
          </a:p>
          <a:p>
            <a:r>
              <a:rPr lang="en-US" dirty="0"/>
              <a:t>Now we record video with the phone and scrape images from it using VLC Player</a:t>
            </a:r>
          </a:p>
        </p:txBody>
      </p:sp>
    </p:spTree>
    <p:extLst>
      <p:ext uri="{BB962C8B-B14F-4D97-AF65-F5344CB8AC3E}">
        <p14:creationId xmlns:p14="http://schemas.microsoft.com/office/powerpoint/2010/main" val="40154056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019800" y="1600200"/>
            <a:ext cx="2590034" cy="48387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0" y="1600200"/>
            <a:ext cx="1981200" cy="4838700"/>
          </a:xfrm>
          <a:prstGeom prst="rect">
            <a:avLst/>
          </a:prstGeom>
        </p:spPr>
      </p:pic>
      <p:sp>
        <p:nvSpPr>
          <p:cNvPr id="7" name="TextBox 6"/>
          <p:cNvSpPr txBox="1"/>
          <p:nvPr/>
        </p:nvSpPr>
        <p:spPr>
          <a:xfrm>
            <a:off x="6381175" y="459653"/>
            <a:ext cx="1867283" cy="1477328"/>
          </a:xfrm>
          <a:prstGeom prst="rect">
            <a:avLst/>
          </a:prstGeom>
          <a:noFill/>
        </p:spPr>
        <p:txBody>
          <a:bodyPr wrap="square" rtlCol="0">
            <a:spAutoFit/>
          </a:bodyPr>
          <a:lstStyle/>
          <a:p>
            <a:r>
              <a:rPr lang="en-US" dirty="0"/>
              <a:t>The same data displayed using Autodesk 123D Catch</a:t>
            </a:r>
          </a:p>
          <a:p>
            <a:endParaRPr lang="en-US" dirty="0"/>
          </a:p>
        </p:txBody>
      </p:sp>
      <p:sp>
        <p:nvSpPr>
          <p:cNvPr id="13" name="TextBox 12"/>
          <p:cNvSpPr txBox="1"/>
          <p:nvPr/>
        </p:nvSpPr>
        <p:spPr>
          <a:xfrm>
            <a:off x="2133600" y="1198317"/>
            <a:ext cx="1752600" cy="369332"/>
          </a:xfrm>
          <a:prstGeom prst="rect">
            <a:avLst/>
          </a:prstGeom>
          <a:noFill/>
        </p:spPr>
        <p:txBody>
          <a:bodyPr wrap="square" rtlCol="0">
            <a:spAutoFit/>
          </a:bodyPr>
          <a:lstStyle/>
          <a:p>
            <a:r>
              <a:rPr lang="en-US" dirty="0"/>
              <a:t>Our original map</a:t>
            </a:r>
          </a:p>
        </p:txBody>
      </p:sp>
    </p:spTree>
    <p:extLst>
      <p:ext uri="{BB962C8B-B14F-4D97-AF65-F5344CB8AC3E}">
        <p14:creationId xmlns:p14="http://schemas.microsoft.com/office/powerpoint/2010/main" val="37543044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 NEED A TITLE</a:t>
            </a:r>
          </a:p>
        </p:txBody>
      </p:sp>
      <p:pic>
        <p:nvPicPr>
          <p:cNvPr id="4" name="Picture 4" descr="C:\Users\waffles\Desktop\Database.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00200" y="2026662"/>
            <a:ext cx="7093171" cy="4251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24297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38200"/>
            <a:ext cx="8229600" cy="1143000"/>
          </a:xfrm>
        </p:spPr>
        <p:txBody>
          <a:bodyPr/>
          <a:lstStyle/>
          <a:p>
            <a:r>
              <a:rPr lang="en-US" dirty="0"/>
              <a:t>Website </a:t>
            </a:r>
          </a:p>
        </p:txBody>
      </p:sp>
      <p:sp>
        <p:nvSpPr>
          <p:cNvPr id="3" name="Content Placeholder 2"/>
          <p:cNvSpPr>
            <a:spLocks noGrp="1"/>
          </p:cNvSpPr>
          <p:nvPr>
            <p:ph idx="1"/>
          </p:nvPr>
        </p:nvSpPr>
        <p:spPr>
          <a:xfrm>
            <a:off x="1143000" y="1752600"/>
            <a:ext cx="8077200" cy="4525963"/>
          </a:xfrm>
        </p:spPr>
        <p:txBody>
          <a:bodyPr/>
          <a:lstStyle/>
          <a:p>
            <a:r>
              <a:rPr lang="en-US" dirty="0"/>
              <a:t>Using Bootstrap, Ajax and </a:t>
            </a:r>
            <a:r>
              <a:rPr lang="en-US" dirty="0" err="1"/>
              <a:t>Javascript</a:t>
            </a:r>
            <a:r>
              <a:rPr lang="en-US" dirty="0"/>
              <a:t> </a:t>
            </a:r>
          </a:p>
          <a:p>
            <a:r>
              <a:rPr lang="en-US" dirty="0"/>
              <a:t>Acts as a hub for all our public facing systems</a:t>
            </a:r>
          </a:p>
          <a:p>
            <a:r>
              <a:rPr lang="en-US" dirty="0"/>
              <a:t>In the future, directly tie into the app</a:t>
            </a:r>
          </a:p>
        </p:txBody>
      </p:sp>
      <p:pic>
        <p:nvPicPr>
          <p:cNvPr id="5122" name="Picture 2" descr="C:\Users\waffles\Desktop\Server.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95320" y="3842657"/>
            <a:ext cx="4390674" cy="24805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97229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838200"/>
            <a:ext cx="8229600" cy="1143000"/>
          </a:xfrm>
        </p:spPr>
        <p:txBody>
          <a:bodyPr/>
          <a:lstStyle/>
          <a:p>
            <a:r>
              <a:rPr lang="en-US" dirty="0"/>
              <a:t>Analytical Information</a:t>
            </a:r>
          </a:p>
        </p:txBody>
      </p:sp>
      <p:sp>
        <p:nvSpPr>
          <p:cNvPr id="3" name="Content Placeholder 2"/>
          <p:cNvSpPr>
            <a:spLocks noGrp="1"/>
          </p:cNvSpPr>
          <p:nvPr>
            <p:ph idx="1"/>
          </p:nvPr>
        </p:nvSpPr>
        <p:spPr>
          <a:xfrm>
            <a:off x="914400" y="2133600"/>
            <a:ext cx="8229600" cy="4525963"/>
          </a:xfrm>
        </p:spPr>
        <p:txBody>
          <a:bodyPr/>
          <a:lstStyle/>
          <a:p>
            <a:r>
              <a:rPr lang="en-US" dirty="0"/>
              <a:t>Using data both from the drone’s flight path and from the phone we can run high level analytics. </a:t>
            </a:r>
          </a:p>
          <a:p>
            <a:r>
              <a:rPr lang="en-US" dirty="0"/>
              <a:t>Average speed, estimated distance between images, GPS information.</a:t>
            </a:r>
          </a:p>
          <a:p>
            <a:r>
              <a:rPr lang="en-US" dirty="0"/>
              <a:t>Could be compiled into an automated report that can be emailed to the user after each flight.</a:t>
            </a:r>
          </a:p>
        </p:txBody>
      </p:sp>
    </p:spTree>
    <p:extLst>
      <p:ext uri="{BB962C8B-B14F-4D97-AF65-F5344CB8AC3E}">
        <p14:creationId xmlns:p14="http://schemas.microsoft.com/office/powerpoint/2010/main" val="2443379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0600"/>
            <a:ext cx="8229600" cy="1143000"/>
          </a:xfrm>
        </p:spPr>
        <p:txBody>
          <a:bodyPr/>
          <a:lstStyle/>
          <a:p>
            <a:r>
              <a:rPr lang="en-US" dirty="0"/>
              <a:t>Our Members</a:t>
            </a:r>
          </a:p>
        </p:txBody>
      </p:sp>
      <p:sp>
        <p:nvSpPr>
          <p:cNvPr id="3" name="Content Placeholder 2"/>
          <p:cNvSpPr>
            <a:spLocks noGrp="1"/>
          </p:cNvSpPr>
          <p:nvPr>
            <p:ph idx="1"/>
          </p:nvPr>
        </p:nvSpPr>
        <p:spPr>
          <a:xfrm>
            <a:off x="1371600" y="2514600"/>
            <a:ext cx="8229600" cy="3687763"/>
          </a:xfrm>
        </p:spPr>
        <p:txBody>
          <a:bodyPr>
            <a:normAutofit/>
          </a:bodyPr>
          <a:lstStyle/>
          <a:p>
            <a:r>
              <a:rPr lang="en-US" sz="2800" dirty="0"/>
              <a:t>Jake </a:t>
            </a:r>
            <a:r>
              <a:rPr lang="en-US" sz="2800" dirty="0" err="1"/>
              <a:t>Streett</a:t>
            </a:r>
            <a:r>
              <a:rPr lang="en-US" sz="2800" dirty="0"/>
              <a:t> – App Developer</a:t>
            </a:r>
          </a:p>
          <a:p>
            <a:pPr marL="0" indent="0">
              <a:buNone/>
            </a:pPr>
            <a:endParaRPr lang="en-US" sz="2800" dirty="0"/>
          </a:p>
          <a:p>
            <a:r>
              <a:rPr lang="en-US" sz="2800" dirty="0"/>
              <a:t>Scott </a:t>
            </a:r>
            <a:r>
              <a:rPr lang="en-US" sz="2800" dirty="0" err="1"/>
              <a:t>Efird</a:t>
            </a:r>
            <a:r>
              <a:rPr lang="en-US" sz="2800" dirty="0"/>
              <a:t> – Server and Database Administrator</a:t>
            </a:r>
          </a:p>
          <a:p>
            <a:pPr marL="0" indent="0">
              <a:buNone/>
            </a:pPr>
            <a:endParaRPr lang="en-US" sz="2800" dirty="0"/>
          </a:p>
          <a:p>
            <a:r>
              <a:rPr lang="en-US" sz="2800" dirty="0"/>
              <a:t>Sam Smith – Drone Pilot and Website Developer</a:t>
            </a:r>
          </a:p>
        </p:txBody>
      </p:sp>
    </p:spTree>
    <p:extLst>
      <p:ext uri="{BB962C8B-B14F-4D97-AF65-F5344CB8AC3E}">
        <p14:creationId xmlns:p14="http://schemas.microsoft.com/office/powerpoint/2010/main" val="10690142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AutoShape 2" descr="https://photos-5.dropbox.com/t/2/AACOR6WeQ7FTKjoqcmiDr05bJfo4jYiG3m87WGiKBL79RA/12/6609156/png/32x32/1/_/1/2/Screenshot%20from%202016-04-05%2016-44-49.png/EIy-9gQYp8sNIAIoAg/m6bsWFdb3JbcBGf-quztwRwHQly8mFvWVVzFl0GkBrQ?size=1600x1200&amp;size_mode=3"/>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b="1"/>
          </a:p>
        </p:txBody>
      </p:sp>
      <p:sp>
        <p:nvSpPr>
          <p:cNvPr id="5" name="AutoShape 4" descr="https://photos-5.dropbox.com/t/2/AACOR6WeQ7FTKjoqcmiDr05bJfo4jYiG3m87WGiKBL79RA/12/6609156/png/32x32/1/_/1/2/Screenshot%20from%202016-04-05%2016-44-49.png/EIy-9gQYp8sNIAIoAg/m6bsWFdb3JbcBGf-quztwRwHQly8mFvWVVzFl0GkBrQ?size=1600x1200&amp;size_mode=3"/>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b="1"/>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542824"/>
            <a:ext cx="8305800" cy="4669733"/>
          </a:xfrm>
          <a:prstGeom prst="rect">
            <a:avLst/>
          </a:prstGeom>
        </p:spPr>
      </p:pic>
    </p:spTree>
    <p:extLst>
      <p:ext uri="{BB962C8B-B14F-4D97-AF65-F5344CB8AC3E}">
        <p14:creationId xmlns:p14="http://schemas.microsoft.com/office/powerpoint/2010/main" val="7697226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65263" y="2133600"/>
            <a:ext cx="7419712" cy="4171551"/>
          </a:xfrm>
        </p:spPr>
      </p:pic>
    </p:spTree>
    <p:extLst>
      <p:ext uri="{BB962C8B-B14F-4D97-AF65-F5344CB8AC3E}">
        <p14:creationId xmlns:p14="http://schemas.microsoft.com/office/powerpoint/2010/main" val="17487635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990600"/>
            <a:ext cx="8229600" cy="1143000"/>
          </a:xfrm>
        </p:spPr>
        <p:txBody>
          <a:bodyPr/>
          <a:lstStyle/>
          <a:p>
            <a:r>
              <a:rPr lang="en-US" dirty="0"/>
              <a:t>Future Improvements</a:t>
            </a:r>
          </a:p>
        </p:txBody>
      </p:sp>
      <p:sp>
        <p:nvSpPr>
          <p:cNvPr id="3" name="Content Placeholder 2"/>
          <p:cNvSpPr>
            <a:spLocks noGrp="1"/>
          </p:cNvSpPr>
          <p:nvPr>
            <p:ph idx="1"/>
          </p:nvPr>
        </p:nvSpPr>
        <p:spPr>
          <a:xfrm>
            <a:off x="1371600" y="2332037"/>
            <a:ext cx="8229600" cy="4525963"/>
          </a:xfrm>
        </p:spPr>
        <p:txBody>
          <a:bodyPr/>
          <a:lstStyle/>
          <a:p>
            <a:r>
              <a:rPr lang="en-US" dirty="0"/>
              <a:t>Low cost hardware upgrades</a:t>
            </a:r>
          </a:p>
          <a:p>
            <a:r>
              <a:rPr lang="en-US" dirty="0"/>
              <a:t>Move our hardware to the cloud // fly the drone up higher than 200 </a:t>
            </a:r>
            <a:r>
              <a:rPr lang="en-US" dirty="0" err="1"/>
              <a:t>ft</a:t>
            </a:r>
            <a:r>
              <a:rPr lang="en-US" dirty="0"/>
              <a:t> ???</a:t>
            </a:r>
          </a:p>
          <a:p>
            <a:r>
              <a:rPr lang="en-US" dirty="0"/>
              <a:t>Automatically generated reports </a:t>
            </a:r>
          </a:p>
          <a:p>
            <a:r>
              <a:rPr lang="en-US" dirty="0"/>
              <a:t>Camera stabilizing mount</a:t>
            </a:r>
          </a:p>
          <a:p>
            <a:r>
              <a:rPr lang="en-US" dirty="0"/>
              <a:t>Real time video rendering </a:t>
            </a:r>
          </a:p>
        </p:txBody>
      </p:sp>
    </p:spTree>
    <p:extLst>
      <p:ext uri="{BB962C8B-B14F-4D97-AF65-F5344CB8AC3E}">
        <p14:creationId xmlns:p14="http://schemas.microsoft.com/office/powerpoint/2010/main" val="457500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0" y="2819400"/>
            <a:ext cx="8229600" cy="4525963"/>
          </a:xfrm>
        </p:spPr>
        <p:txBody>
          <a:bodyPr>
            <a:normAutofit/>
          </a:bodyPr>
          <a:lstStyle/>
          <a:p>
            <a:pPr marL="0" indent="0">
              <a:buNone/>
            </a:pPr>
            <a:r>
              <a:rPr lang="en-US" sz="9600" dirty="0"/>
              <a:t>Q&amp;A? </a:t>
            </a:r>
          </a:p>
        </p:txBody>
      </p:sp>
    </p:spTree>
    <p:extLst>
      <p:ext uri="{BB962C8B-B14F-4D97-AF65-F5344CB8AC3E}">
        <p14:creationId xmlns:p14="http://schemas.microsoft.com/office/powerpoint/2010/main" val="3885716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6904" y="838200"/>
            <a:ext cx="8229600" cy="1143000"/>
          </a:xfrm>
        </p:spPr>
        <p:txBody>
          <a:bodyPr>
            <a:normAutofit/>
          </a:bodyPr>
          <a:lstStyle/>
          <a:p>
            <a:r>
              <a:rPr lang="en-US" dirty="0"/>
              <a:t>The Problem</a:t>
            </a:r>
          </a:p>
        </p:txBody>
      </p:sp>
      <p:sp>
        <p:nvSpPr>
          <p:cNvPr id="5" name="Content Placeholder 4"/>
          <p:cNvSpPr>
            <a:spLocks noGrp="1"/>
          </p:cNvSpPr>
          <p:nvPr>
            <p:ph idx="1"/>
          </p:nvPr>
        </p:nvSpPr>
        <p:spPr>
          <a:xfrm>
            <a:off x="1447800" y="1752601"/>
            <a:ext cx="7620000" cy="4419600"/>
          </a:xfrm>
        </p:spPr>
        <p:txBody>
          <a:bodyPr/>
          <a:lstStyle/>
          <a:p>
            <a:r>
              <a:rPr lang="en-US" dirty="0"/>
              <a:t>Google Maps provides users with satellite images of the world. That is great, but the images are update infrequently (1-3 years)</a:t>
            </a:r>
          </a:p>
          <a:p>
            <a:pPr marL="914400" lvl="2" indent="0">
              <a:buNone/>
            </a:pPr>
            <a:r>
              <a:rPr lang="en-US" dirty="0"/>
              <a:t>//PICTURE OF GOOGLE MAPS UNABLE TO DISPLAY DATA</a:t>
            </a:r>
          </a:p>
        </p:txBody>
      </p:sp>
    </p:spTree>
    <p:extLst>
      <p:ext uri="{BB962C8B-B14F-4D97-AF65-F5344CB8AC3E}">
        <p14:creationId xmlns:p14="http://schemas.microsoft.com/office/powerpoint/2010/main" val="1092579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143000"/>
          </a:xfrm>
        </p:spPr>
        <p:txBody>
          <a:bodyPr/>
          <a:lstStyle/>
          <a:p>
            <a:r>
              <a:rPr lang="en-US" dirty="0"/>
              <a:t>Potential Uses</a:t>
            </a:r>
          </a:p>
        </p:txBody>
      </p:sp>
      <p:sp>
        <p:nvSpPr>
          <p:cNvPr id="3" name="Content Placeholder 2"/>
          <p:cNvSpPr>
            <a:spLocks noGrp="1"/>
          </p:cNvSpPr>
          <p:nvPr>
            <p:ph idx="1"/>
          </p:nvPr>
        </p:nvSpPr>
        <p:spPr>
          <a:xfrm>
            <a:off x="1371600" y="2057400"/>
            <a:ext cx="7543800" cy="3459163"/>
          </a:xfrm>
        </p:spPr>
        <p:txBody>
          <a:bodyPr/>
          <a:lstStyle/>
          <a:p>
            <a:r>
              <a:rPr lang="en-US" dirty="0"/>
              <a:t>Who needs more update maps? </a:t>
            </a:r>
          </a:p>
          <a:p>
            <a:pPr lvl="2"/>
            <a:r>
              <a:rPr lang="en-US" dirty="0"/>
              <a:t>Open face mines</a:t>
            </a:r>
          </a:p>
          <a:p>
            <a:pPr lvl="2"/>
            <a:r>
              <a:rPr lang="en-US" dirty="0"/>
              <a:t>Construction companies</a:t>
            </a:r>
          </a:p>
          <a:p>
            <a:pPr lvl="2"/>
            <a:r>
              <a:rPr lang="en-US" dirty="0"/>
              <a:t>Farmers (cattle counts)</a:t>
            </a:r>
          </a:p>
          <a:p>
            <a:pPr lvl="2"/>
            <a:r>
              <a:rPr lang="en-US" dirty="0"/>
              <a:t>Disaster Reconnaissance</a:t>
            </a:r>
          </a:p>
          <a:p>
            <a:pPr lvl="2"/>
            <a:r>
              <a:rPr lang="en-US" dirty="0"/>
              <a:t>…</a:t>
            </a:r>
            <a:r>
              <a:rPr lang="en-US" dirty="0" err="1"/>
              <a:t>ect</a:t>
            </a:r>
            <a:r>
              <a:rPr lang="en-US" dirty="0"/>
              <a:t>? </a:t>
            </a:r>
          </a:p>
          <a:p>
            <a:endParaRPr lang="en-US" dirty="0"/>
          </a:p>
        </p:txBody>
      </p:sp>
    </p:spTree>
    <p:extLst>
      <p:ext uri="{BB962C8B-B14F-4D97-AF65-F5344CB8AC3E}">
        <p14:creationId xmlns:p14="http://schemas.microsoft.com/office/powerpoint/2010/main" val="18243688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0477" y="762000"/>
            <a:ext cx="8229600" cy="1143000"/>
          </a:xfrm>
        </p:spPr>
        <p:txBody>
          <a:bodyPr>
            <a:normAutofit/>
          </a:bodyPr>
          <a:lstStyle/>
          <a:p>
            <a:r>
              <a:rPr lang="en-US" dirty="0"/>
              <a:t>The Solution</a:t>
            </a:r>
          </a:p>
        </p:txBody>
      </p:sp>
      <p:sp>
        <p:nvSpPr>
          <p:cNvPr id="5" name="Content Placeholder 4"/>
          <p:cNvSpPr>
            <a:spLocks noGrp="1"/>
          </p:cNvSpPr>
          <p:nvPr>
            <p:ph idx="1"/>
          </p:nvPr>
        </p:nvSpPr>
        <p:spPr>
          <a:xfrm>
            <a:off x="1601576" y="1676400"/>
            <a:ext cx="7390023" cy="4343400"/>
          </a:xfrm>
        </p:spPr>
        <p:txBody>
          <a:bodyPr>
            <a:normAutofit fontScale="92500"/>
          </a:bodyPr>
          <a:lstStyle/>
          <a:p>
            <a:r>
              <a:rPr lang="en-US" dirty="0"/>
              <a:t>ACS! Automated Cartography Solutions.</a:t>
            </a:r>
          </a:p>
          <a:p>
            <a:r>
              <a:rPr lang="en-US" dirty="0"/>
              <a:t>What is required? </a:t>
            </a:r>
          </a:p>
          <a:p>
            <a:pPr marL="457200" lvl="1" indent="0">
              <a:buNone/>
            </a:pPr>
            <a:r>
              <a:rPr lang="en-US" dirty="0"/>
              <a:t>	A Drone and a Phone! That is it.</a:t>
            </a:r>
          </a:p>
          <a:p>
            <a:pPr marL="0" indent="0">
              <a:buNone/>
            </a:pPr>
            <a:r>
              <a:rPr lang="en-US" dirty="0"/>
              <a:t>	</a:t>
            </a:r>
          </a:p>
          <a:p>
            <a:pPr marL="0" indent="0">
              <a:buNone/>
            </a:pPr>
            <a:r>
              <a:rPr lang="en-US" dirty="0"/>
              <a:t>//PICTURE OF MAP OVERLAYED WITH OUR RENDER</a:t>
            </a:r>
          </a:p>
          <a:p>
            <a:pPr marL="0" indent="0">
              <a:buNone/>
            </a:pPr>
            <a:r>
              <a:rPr lang="en-US" dirty="0"/>
              <a:t>Our solution is a cheap and easy to implement and can be  done by hobbies to corporations. </a:t>
            </a:r>
          </a:p>
          <a:p>
            <a:pPr marL="914400" lvl="2" indent="0">
              <a:buNone/>
            </a:pPr>
            <a:endParaRPr lang="en-US" dirty="0"/>
          </a:p>
        </p:txBody>
      </p:sp>
    </p:spTree>
    <p:extLst>
      <p:ext uri="{BB962C8B-B14F-4D97-AF65-F5344CB8AC3E}">
        <p14:creationId xmlns:p14="http://schemas.microsoft.com/office/powerpoint/2010/main" val="1000691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1143000"/>
          </a:xfrm>
        </p:spPr>
        <p:txBody>
          <a:bodyPr/>
          <a:lstStyle/>
          <a:p>
            <a:r>
              <a:rPr lang="en-US" dirty="0"/>
              <a:t>How It Works</a:t>
            </a:r>
          </a:p>
        </p:txBody>
      </p:sp>
      <p:sp>
        <p:nvSpPr>
          <p:cNvPr id="3" name="Content Placeholder 2"/>
          <p:cNvSpPr>
            <a:spLocks noGrp="1"/>
          </p:cNvSpPr>
          <p:nvPr>
            <p:ph idx="1"/>
          </p:nvPr>
        </p:nvSpPr>
        <p:spPr>
          <a:xfrm>
            <a:off x="990600" y="2514600"/>
            <a:ext cx="8229600" cy="3611563"/>
          </a:xfrm>
        </p:spPr>
        <p:txBody>
          <a:bodyPr/>
          <a:lstStyle/>
          <a:p>
            <a:pPr lvl="1">
              <a:buFont typeface="Arial" panose="020B0604020202020204" pitchFamily="34" charset="0"/>
              <a:buChar char="•"/>
            </a:pPr>
            <a:r>
              <a:rPr lang="en-US" dirty="0"/>
              <a:t>The user opens the ACS App, selects a region they wish to map, connects the phone to the drone and that is it! The phone will take pictures as the drone flies and upload them to our server. Once our server has the pictures it stiches them together and overlays them on Google Maps on our website so that users can have the most up to date satellite imagery.</a:t>
            </a:r>
          </a:p>
          <a:p>
            <a:endParaRPr lang="en-US" dirty="0"/>
          </a:p>
        </p:txBody>
      </p:sp>
    </p:spTree>
    <p:extLst>
      <p:ext uri="{BB962C8B-B14F-4D97-AF65-F5344CB8AC3E}">
        <p14:creationId xmlns:p14="http://schemas.microsoft.com/office/powerpoint/2010/main" val="2904136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143000"/>
          </a:xfrm>
        </p:spPr>
        <p:txBody>
          <a:bodyPr>
            <a:normAutofit/>
          </a:bodyPr>
          <a:lstStyle/>
          <a:p>
            <a:r>
              <a:rPr lang="en-US" dirty="0"/>
              <a:t>Project Overview</a:t>
            </a:r>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1266" t="1830"/>
          <a:stretch/>
        </p:blipFill>
        <p:spPr>
          <a:xfrm>
            <a:off x="1365130" y="2438400"/>
            <a:ext cx="7679735" cy="4010090"/>
          </a:xfrm>
        </p:spPr>
      </p:pic>
    </p:spTree>
    <p:extLst>
      <p:ext uri="{BB962C8B-B14F-4D97-AF65-F5344CB8AC3E}">
        <p14:creationId xmlns:p14="http://schemas.microsoft.com/office/powerpoint/2010/main" val="2321561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1143000"/>
          </a:xfrm>
        </p:spPr>
        <p:txBody>
          <a:bodyPr>
            <a:normAutofit/>
          </a:bodyPr>
          <a:lstStyle/>
          <a:p>
            <a:r>
              <a:rPr lang="en-US" dirty="0"/>
              <a:t>Cost</a:t>
            </a:r>
          </a:p>
        </p:txBody>
      </p:sp>
      <p:sp>
        <p:nvSpPr>
          <p:cNvPr id="3" name="Content Placeholder 2"/>
          <p:cNvSpPr>
            <a:spLocks noGrp="1"/>
          </p:cNvSpPr>
          <p:nvPr>
            <p:ph idx="1"/>
          </p:nvPr>
        </p:nvSpPr>
        <p:spPr>
          <a:xfrm>
            <a:off x="1447800" y="1828801"/>
            <a:ext cx="7696200" cy="3733800"/>
          </a:xfrm>
        </p:spPr>
        <p:txBody>
          <a:bodyPr>
            <a:normAutofit fontScale="70000" lnSpcReduction="20000"/>
          </a:bodyPr>
          <a:lstStyle/>
          <a:p>
            <a:r>
              <a:rPr lang="en-US" dirty="0" err="1"/>
              <a:t>AeroSky</a:t>
            </a:r>
            <a:r>
              <a:rPr lang="en-US" dirty="0"/>
              <a:t> P 12 Quadcopter “ready to fly” = 449.95</a:t>
            </a:r>
          </a:p>
          <a:p>
            <a:r>
              <a:rPr lang="en-US" dirty="0"/>
              <a:t>*</a:t>
            </a:r>
            <a:r>
              <a:rPr lang="en-US" dirty="0" err="1"/>
              <a:t>OtterBox</a:t>
            </a:r>
            <a:r>
              <a:rPr lang="en-US" dirty="0"/>
              <a:t> Defender Series Case = 45.95</a:t>
            </a:r>
          </a:p>
          <a:p>
            <a:r>
              <a:rPr lang="en-US" dirty="0"/>
              <a:t>//Cost of phone? </a:t>
            </a:r>
          </a:p>
          <a:p>
            <a:endParaRPr lang="en-US" dirty="0"/>
          </a:p>
          <a:p>
            <a:pPr lvl="5">
              <a:buFont typeface="Wingdings" panose="05000000000000000000" pitchFamily="2" charset="2"/>
              <a:buChar char="v"/>
            </a:pPr>
            <a:r>
              <a:rPr lang="en-US" sz="3600" dirty="0"/>
              <a:t>Total: 495.90</a:t>
            </a:r>
          </a:p>
          <a:p>
            <a:pPr marL="0" indent="0">
              <a:buNone/>
            </a:pPr>
            <a:endParaRPr lang="en-US" dirty="0"/>
          </a:p>
          <a:p>
            <a:pPr marL="0" indent="0">
              <a:buNone/>
            </a:pPr>
            <a:endParaRPr lang="en-US" dirty="0"/>
          </a:p>
          <a:p>
            <a:pPr marL="0" indent="0">
              <a:buNone/>
            </a:pPr>
            <a:endParaRPr lang="en-US" dirty="0"/>
          </a:p>
          <a:p>
            <a:pPr marL="0" indent="0">
              <a:buNone/>
            </a:pPr>
            <a:r>
              <a:rPr lang="en-US" dirty="0"/>
              <a:t>*The </a:t>
            </a:r>
            <a:r>
              <a:rPr lang="en-US" dirty="0" err="1"/>
              <a:t>OtterBox</a:t>
            </a:r>
            <a:r>
              <a:rPr lang="en-US" dirty="0"/>
              <a:t> case and clip is used for attaching the phone to the drone.</a:t>
            </a:r>
          </a:p>
          <a:p>
            <a:pPr marL="0" indent="0">
              <a:buNone/>
            </a:pPr>
            <a:endParaRPr lang="en-US" b="1" dirty="0"/>
          </a:p>
        </p:txBody>
      </p:sp>
    </p:spTree>
    <p:extLst>
      <p:ext uri="{BB962C8B-B14F-4D97-AF65-F5344CB8AC3E}">
        <p14:creationId xmlns:p14="http://schemas.microsoft.com/office/powerpoint/2010/main" val="1255074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965334"/>
            <a:ext cx="8229600" cy="1143000"/>
          </a:xfrm>
        </p:spPr>
        <p:txBody>
          <a:bodyPr>
            <a:normAutofit/>
          </a:bodyPr>
          <a:lstStyle/>
          <a:p>
            <a:r>
              <a:rPr lang="en-US" dirty="0"/>
              <a:t>Drone</a:t>
            </a:r>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181600" y="762000"/>
            <a:ext cx="3810000" cy="2159269"/>
          </a:xfrm>
        </p:spPr>
      </p:pic>
      <p:sp>
        <p:nvSpPr>
          <p:cNvPr id="6" name="TextBox 5"/>
          <p:cNvSpPr txBox="1"/>
          <p:nvPr/>
        </p:nvSpPr>
        <p:spPr>
          <a:xfrm>
            <a:off x="1447800" y="2514600"/>
            <a:ext cx="7391400" cy="3416320"/>
          </a:xfrm>
          <a:prstGeom prst="rect">
            <a:avLst/>
          </a:prstGeom>
          <a:noFill/>
        </p:spPr>
        <p:txBody>
          <a:bodyPr wrap="square" rtlCol="0">
            <a:spAutoFit/>
          </a:bodyPr>
          <a:lstStyle/>
          <a:p>
            <a:endParaRPr lang="en-US" dirty="0"/>
          </a:p>
          <a:p>
            <a:r>
              <a:rPr lang="en-US" dirty="0"/>
              <a:t>The drone we used for this project was a </a:t>
            </a:r>
            <a:r>
              <a:rPr lang="en-US" dirty="0" err="1"/>
              <a:t>AeroSky</a:t>
            </a:r>
            <a:r>
              <a:rPr lang="en-US" dirty="0"/>
              <a:t> P12 Quadcopter. </a:t>
            </a:r>
          </a:p>
          <a:p>
            <a:r>
              <a:rPr lang="en-US" dirty="0"/>
              <a:t>It came with: </a:t>
            </a:r>
          </a:p>
          <a:p>
            <a:pPr marL="285750" indent="-285750">
              <a:buFont typeface="Arial" panose="020B0604020202020204" pitchFamily="34" charset="0"/>
              <a:buChar char="•"/>
            </a:pPr>
            <a:r>
              <a:rPr lang="en-US" dirty="0"/>
              <a:t>APM 2.5 autopilot board</a:t>
            </a:r>
          </a:p>
          <a:p>
            <a:pPr marL="742950" lvl="1" indent="-285750">
              <a:buFont typeface="Arial" panose="020B0604020202020204" pitchFamily="34" charset="0"/>
              <a:buChar char="•"/>
            </a:pPr>
            <a:r>
              <a:rPr lang="en-US" dirty="0"/>
              <a:t>3-axis gyro</a:t>
            </a:r>
          </a:p>
          <a:p>
            <a:pPr marL="742950" lvl="1" indent="-285750">
              <a:buFont typeface="Arial" panose="020B0604020202020204" pitchFamily="34" charset="0"/>
              <a:buChar char="•"/>
            </a:pPr>
            <a:r>
              <a:rPr lang="en-US" dirty="0"/>
              <a:t>Accelerometer</a:t>
            </a:r>
          </a:p>
          <a:p>
            <a:pPr marL="742950" lvl="1" indent="-285750">
              <a:buFont typeface="Arial" panose="020B0604020202020204" pitchFamily="34" charset="0"/>
              <a:buChar char="•"/>
            </a:pPr>
            <a:r>
              <a:rPr lang="en-US" dirty="0"/>
              <a:t>Magnetometer</a:t>
            </a:r>
          </a:p>
          <a:p>
            <a:pPr marL="742950" lvl="1" indent="-285750">
              <a:buFont typeface="Arial" panose="020B0604020202020204" pitchFamily="34" charset="0"/>
              <a:buChar char="•"/>
            </a:pPr>
            <a:r>
              <a:rPr lang="en-US" dirty="0"/>
              <a:t>High-performance Barometer</a:t>
            </a:r>
          </a:p>
          <a:p>
            <a:pPr marL="285750" indent="-285750">
              <a:buFont typeface="Arial" panose="020B0604020202020204" pitchFamily="34" charset="0"/>
              <a:buChar char="•"/>
            </a:pPr>
            <a:r>
              <a:rPr lang="en-US" dirty="0"/>
              <a:t>U-</a:t>
            </a:r>
            <a:r>
              <a:rPr lang="en-US" dirty="0" err="1"/>
              <a:t>blox</a:t>
            </a:r>
            <a:r>
              <a:rPr lang="en-US" dirty="0"/>
              <a:t> NEO-6M GPS module. </a:t>
            </a:r>
          </a:p>
          <a:p>
            <a:pPr marL="742950" lvl="1" indent="-285750">
              <a:buFont typeface="Arial" panose="020B0604020202020204" pitchFamily="34" charset="0"/>
              <a:buChar char="•"/>
            </a:pPr>
            <a:r>
              <a:rPr lang="fr-FR" dirty="0" err="1"/>
              <a:t>Accuracy</a:t>
            </a:r>
            <a:r>
              <a:rPr lang="fr-FR" dirty="0"/>
              <a:t>: </a:t>
            </a:r>
          </a:p>
          <a:p>
            <a:pPr marL="1200150" lvl="2" indent="-285750">
              <a:buFont typeface="Arial" panose="020B0604020202020204" pitchFamily="34" charset="0"/>
              <a:buChar char="•"/>
            </a:pPr>
            <a:r>
              <a:rPr lang="fr-FR" dirty="0"/>
              <a:t>Position 2.5 m CEP</a:t>
            </a:r>
          </a:p>
          <a:p>
            <a:pPr marL="1200150" lvl="2" indent="-285750">
              <a:buFont typeface="Arial" panose="020B0604020202020204" pitchFamily="34" charset="0"/>
              <a:buChar char="•"/>
            </a:pPr>
            <a:r>
              <a:rPr lang="fr-FR" dirty="0"/>
              <a:t>SBAS 2.0 m CEP</a:t>
            </a: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072" y="1143000"/>
            <a:ext cx="2597299" cy="1549266"/>
          </a:xfrm>
          <a:prstGeom prst="rect">
            <a:avLst/>
          </a:prstGeom>
        </p:spPr>
      </p:pic>
    </p:spTree>
    <p:extLst>
      <p:ext uri="{BB962C8B-B14F-4D97-AF65-F5344CB8AC3E}">
        <p14:creationId xmlns:p14="http://schemas.microsoft.com/office/powerpoint/2010/main" val="26953416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263</TotalTime>
  <Words>534</Words>
  <Application>Microsoft Office PowerPoint</Application>
  <PresentationFormat>On-screen Show (4:3)</PresentationFormat>
  <Paragraphs>96</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Wingdings</vt:lpstr>
      <vt:lpstr>Office Theme</vt:lpstr>
      <vt:lpstr>Automated Cartography Solutions (ACS)</vt:lpstr>
      <vt:lpstr>Our Members</vt:lpstr>
      <vt:lpstr>The Problem</vt:lpstr>
      <vt:lpstr>Potential Uses</vt:lpstr>
      <vt:lpstr>The Solution</vt:lpstr>
      <vt:lpstr>How It Works</vt:lpstr>
      <vt:lpstr>Project Overview</vt:lpstr>
      <vt:lpstr>Cost</vt:lpstr>
      <vt:lpstr>Drone</vt:lpstr>
      <vt:lpstr>ACS App</vt:lpstr>
      <vt:lpstr>App Overview</vt:lpstr>
      <vt:lpstr>Server Infrastructure Overview </vt:lpstr>
      <vt:lpstr>Primary Database Server</vt:lpstr>
      <vt:lpstr>Server Side Code</vt:lpstr>
      <vt:lpstr>Autodesk 123D Catch</vt:lpstr>
      <vt:lpstr>PowerPoint Presentation</vt:lpstr>
      <vt:lpstr>//I NEED A TITLE</vt:lpstr>
      <vt:lpstr>Website </vt:lpstr>
      <vt:lpstr>Analytical Information</vt:lpstr>
      <vt:lpstr>PowerPoint Presentation</vt:lpstr>
      <vt:lpstr>PowerPoint Presentation</vt:lpstr>
      <vt:lpstr>Future Improvements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waffles</dc:creator>
  <cp:lastModifiedBy>Jake Streett</cp:lastModifiedBy>
  <cp:revision>52</cp:revision>
  <dcterms:created xsi:type="dcterms:W3CDTF">2016-04-05T00:29:39Z</dcterms:created>
  <dcterms:modified xsi:type="dcterms:W3CDTF">2016-04-06T04:12:11Z</dcterms:modified>
</cp:coreProperties>
</file>

<file path=docProps/thumbnail.jpeg>
</file>